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71" r:id="rId6"/>
    <p:sldId id="260" r:id="rId7"/>
    <p:sldId id="262" r:id="rId8"/>
    <p:sldId id="261" r:id="rId9"/>
    <p:sldId id="265" r:id="rId10"/>
    <p:sldId id="270" r:id="rId11"/>
    <p:sldId id="269" r:id="rId12"/>
    <p:sldId id="263" r:id="rId13"/>
    <p:sldId id="266" r:id="rId14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4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3" autoAdjust="0"/>
    <p:restoredTop sz="94662" autoAdjust="0"/>
  </p:normalViewPr>
  <p:slideViewPr>
    <p:cSldViewPr>
      <p:cViewPr varScale="1">
        <p:scale>
          <a:sx n="66" d="100"/>
          <a:sy n="66" d="100"/>
        </p:scale>
        <p:origin x="-1410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5D095F-37D7-491A-B4AB-3F7BC76F2DEA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uk-UA"/>
        </a:p>
      </dgm:t>
    </dgm:pt>
    <dgm:pt modelId="{93CB600F-D06C-4371-8439-2DCCABBD0DA1}">
      <dgm:prSet phldrT="[Текст]"/>
      <dgm:spPr/>
      <dgm:t>
        <a:bodyPr/>
        <a:lstStyle/>
        <a:p>
          <a:r>
            <a:rPr lang="en-US" dirty="0" smtClean="0"/>
            <a:t>Offline</a:t>
          </a:r>
          <a:endParaRPr lang="uk-UA" dirty="0"/>
        </a:p>
      </dgm:t>
    </dgm:pt>
    <dgm:pt modelId="{7A7CE6B8-291C-48E3-8B9B-19C7E273671B}" type="parTrans" cxnId="{AF1176D8-03A7-4A12-B2B1-8E28186AB94F}">
      <dgm:prSet/>
      <dgm:spPr/>
      <dgm:t>
        <a:bodyPr/>
        <a:lstStyle/>
        <a:p>
          <a:endParaRPr lang="uk-UA"/>
        </a:p>
      </dgm:t>
    </dgm:pt>
    <dgm:pt modelId="{057F2F17-FDA2-4270-A332-C93AF000C3D2}" type="sibTrans" cxnId="{AF1176D8-03A7-4A12-B2B1-8E28186AB94F}">
      <dgm:prSet/>
      <dgm:spPr/>
      <dgm:t>
        <a:bodyPr/>
        <a:lstStyle/>
        <a:p>
          <a:endParaRPr lang="uk-UA"/>
        </a:p>
      </dgm:t>
    </dgm:pt>
    <dgm:pt modelId="{31375829-DF05-46B8-BBEB-17365C455EE7}">
      <dgm:prSet phldrT="[Текст]" custT="1"/>
      <dgm:spPr/>
      <dgm:t>
        <a:bodyPr/>
        <a:lstStyle/>
        <a:p>
          <a:r>
            <a:rPr lang="uk-UA" sz="2000" b="0" smtClean="0">
              <a:solidFill>
                <a:schemeClr val="tx1"/>
              </a:solidFill>
            </a:rPr>
            <a:t>Де зупинятися</a:t>
          </a:r>
          <a:endParaRPr lang="uk-UA" sz="2000" b="0" dirty="0">
            <a:solidFill>
              <a:schemeClr val="tx1"/>
            </a:solidFill>
          </a:endParaRPr>
        </a:p>
      </dgm:t>
    </dgm:pt>
    <dgm:pt modelId="{ADBDB34D-F75F-4D92-8E8D-075EF661D1F5}" type="parTrans" cxnId="{3763AAFD-C342-4D22-979B-979E421E1A36}">
      <dgm:prSet/>
      <dgm:spPr/>
      <dgm:t>
        <a:bodyPr/>
        <a:lstStyle/>
        <a:p>
          <a:endParaRPr lang="uk-UA"/>
        </a:p>
      </dgm:t>
    </dgm:pt>
    <dgm:pt modelId="{57007D5E-BEE4-45BD-B92C-C0FE7334B86B}" type="sibTrans" cxnId="{3763AAFD-C342-4D22-979B-979E421E1A36}">
      <dgm:prSet/>
      <dgm:spPr/>
      <dgm:t>
        <a:bodyPr/>
        <a:lstStyle/>
        <a:p>
          <a:endParaRPr lang="uk-UA"/>
        </a:p>
      </dgm:t>
    </dgm:pt>
    <dgm:pt modelId="{5F638F8E-7502-408A-ADAF-37EDD797899B}">
      <dgm:prSet phldrT="[Текст]"/>
      <dgm:spPr>
        <a:solidFill>
          <a:srgbClr val="00B050"/>
        </a:solidFill>
      </dgm:spPr>
      <dgm:t>
        <a:bodyPr/>
        <a:lstStyle/>
        <a:p>
          <a:r>
            <a:rPr lang="en-US" dirty="0" smtClean="0"/>
            <a:t>Online</a:t>
          </a:r>
          <a:endParaRPr lang="uk-UA" dirty="0"/>
        </a:p>
      </dgm:t>
    </dgm:pt>
    <dgm:pt modelId="{C7F2CAE6-6B38-4F58-8FA3-F0A58458C94F}" type="parTrans" cxnId="{87F380AA-4C50-4BA9-8098-0B5D43E51369}">
      <dgm:prSet/>
      <dgm:spPr/>
      <dgm:t>
        <a:bodyPr/>
        <a:lstStyle/>
        <a:p>
          <a:endParaRPr lang="uk-UA"/>
        </a:p>
      </dgm:t>
    </dgm:pt>
    <dgm:pt modelId="{3E553676-4BD5-42BE-9E97-6E161D14D488}" type="sibTrans" cxnId="{87F380AA-4C50-4BA9-8098-0B5D43E51369}">
      <dgm:prSet/>
      <dgm:spPr/>
      <dgm:t>
        <a:bodyPr/>
        <a:lstStyle/>
        <a:p>
          <a:endParaRPr lang="uk-UA"/>
        </a:p>
      </dgm:t>
    </dgm:pt>
    <dgm:pt modelId="{57C68D65-EA99-416F-9BDF-19717B7CC750}">
      <dgm:prSet phldrT="[Текст]" custT="1"/>
      <dgm:spPr/>
      <dgm:t>
        <a:bodyPr/>
        <a:lstStyle/>
        <a:p>
          <a:r>
            <a:rPr lang="en-US" sz="2000" dirty="0" smtClean="0"/>
            <a:t>Google Forms</a:t>
          </a:r>
        </a:p>
        <a:p>
          <a:r>
            <a:rPr lang="en-US" sz="2000" dirty="0" smtClean="0"/>
            <a:t>Facebook</a:t>
          </a:r>
        </a:p>
        <a:p>
          <a:r>
            <a:rPr lang="en-US" sz="2000" dirty="0" smtClean="0"/>
            <a:t>Pidvezy.org</a:t>
          </a:r>
        </a:p>
        <a:p>
          <a:endParaRPr lang="en-US" sz="2000" dirty="0" smtClean="0"/>
        </a:p>
        <a:p>
          <a:r>
            <a:rPr lang="en-US" sz="2000" dirty="0" smtClean="0"/>
            <a:t>Art as Promo</a:t>
          </a:r>
        </a:p>
        <a:p>
          <a:endParaRPr lang="uk-UA" sz="2000" dirty="0"/>
        </a:p>
      </dgm:t>
    </dgm:pt>
    <dgm:pt modelId="{CBAECAAD-300A-4D18-B9B0-E7A9AE7B9B87}" type="parTrans" cxnId="{8501F4AC-7C53-4C0F-8B91-3EC72FF1A6A3}">
      <dgm:prSet/>
      <dgm:spPr/>
      <dgm:t>
        <a:bodyPr/>
        <a:lstStyle/>
        <a:p>
          <a:endParaRPr lang="uk-UA"/>
        </a:p>
      </dgm:t>
    </dgm:pt>
    <dgm:pt modelId="{9483FC60-A685-4364-B4B3-5C98C7D81BBC}" type="sibTrans" cxnId="{8501F4AC-7C53-4C0F-8B91-3EC72FF1A6A3}">
      <dgm:prSet/>
      <dgm:spPr/>
      <dgm:t>
        <a:bodyPr/>
        <a:lstStyle/>
        <a:p>
          <a:endParaRPr lang="uk-UA"/>
        </a:p>
      </dgm:t>
    </dgm:pt>
    <dgm:pt modelId="{518945C3-4F25-494C-A5E3-8BFCAF1736BF}">
      <dgm:prSet phldrT="[Текст]"/>
      <dgm:spPr>
        <a:solidFill>
          <a:srgbClr val="7030A0"/>
        </a:solidFill>
      </dgm:spPr>
      <dgm:t>
        <a:bodyPr/>
        <a:lstStyle/>
        <a:p>
          <a:r>
            <a:rPr lang="uk-UA" dirty="0" smtClean="0"/>
            <a:t>Алгоритми</a:t>
          </a:r>
          <a:endParaRPr lang="uk-UA" dirty="0"/>
        </a:p>
      </dgm:t>
    </dgm:pt>
    <dgm:pt modelId="{9CAF451A-4FEB-4AAD-B25F-BB888A8D59AC}" type="parTrans" cxnId="{CEB41C54-4FBA-4851-89DC-BD356273F9E9}">
      <dgm:prSet/>
      <dgm:spPr/>
      <dgm:t>
        <a:bodyPr/>
        <a:lstStyle/>
        <a:p>
          <a:endParaRPr lang="uk-UA"/>
        </a:p>
      </dgm:t>
    </dgm:pt>
    <dgm:pt modelId="{6D54E5AD-0034-42E3-8068-D393B974F7E0}" type="sibTrans" cxnId="{CEB41C54-4FBA-4851-89DC-BD356273F9E9}">
      <dgm:prSet/>
      <dgm:spPr/>
      <dgm:t>
        <a:bodyPr/>
        <a:lstStyle/>
        <a:p>
          <a:endParaRPr lang="uk-UA"/>
        </a:p>
      </dgm:t>
    </dgm:pt>
    <dgm:pt modelId="{BAEEE787-5832-4E99-9EFC-8E3C351514DE}">
      <dgm:prSet custT="1"/>
      <dgm:spPr/>
      <dgm:t>
        <a:bodyPr/>
        <a:lstStyle/>
        <a:p>
          <a:r>
            <a:rPr lang="uk-UA" sz="2000" b="0" smtClean="0">
              <a:solidFill>
                <a:schemeClr val="tx1"/>
              </a:solidFill>
            </a:rPr>
            <a:t>Що говорити.</a:t>
          </a:r>
          <a:endParaRPr lang="uk-UA" sz="2000" b="0" dirty="0" smtClean="0">
            <a:solidFill>
              <a:schemeClr val="tx1"/>
            </a:solidFill>
          </a:endParaRPr>
        </a:p>
      </dgm:t>
    </dgm:pt>
    <dgm:pt modelId="{8E8EEF9C-C729-4F4E-B872-BAF34670AD21}" type="parTrans" cxnId="{13345163-B1B5-4C5D-B542-2B8B8A32E049}">
      <dgm:prSet/>
      <dgm:spPr/>
      <dgm:t>
        <a:bodyPr/>
        <a:lstStyle/>
        <a:p>
          <a:endParaRPr lang="uk-UA"/>
        </a:p>
      </dgm:t>
    </dgm:pt>
    <dgm:pt modelId="{5D125A3D-7413-4111-85ED-BFAB75FAD194}" type="sibTrans" cxnId="{13345163-B1B5-4C5D-B542-2B8B8A32E049}">
      <dgm:prSet/>
      <dgm:spPr/>
      <dgm:t>
        <a:bodyPr/>
        <a:lstStyle/>
        <a:p>
          <a:endParaRPr lang="uk-UA"/>
        </a:p>
      </dgm:t>
    </dgm:pt>
    <dgm:pt modelId="{34D7D3AE-936A-4E1B-AD93-AB707904BA2E}">
      <dgm:prSet custT="1"/>
      <dgm:spPr/>
      <dgm:t>
        <a:bodyPr/>
        <a:lstStyle/>
        <a:p>
          <a:r>
            <a:rPr lang="uk-UA" sz="2000" b="0" smtClean="0">
              <a:solidFill>
                <a:schemeClr val="tx1"/>
              </a:solidFill>
            </a:rPr>
            <a:t>Які правила.</a:t>
          </a:r>
          <a:endParaRPr lang="uk-UA" sz="2000" b="0" dirty="0">
            <a:solidFill>
              <a:schemeClr val="tx1"/>
            </a:solidFill>
          </a:endParaRPr>
        </a:p>
      </dgm:t>
    </dgm:pt>
    <dgm:pt modelId="{66D6E2D9-6B27-4B93-89CE-2CF51BFF3B3F}" type="parTrans" cxnId="{94FE4D8E-4D02-471F-B82A-A552902F8660}">
      <dgm:prSet/>
      <dgm:spPr/>
      <dgm:t>
        <a:bodyPr/>
        <a:lstStyle/>
        <a:p>
          <a:endParaRPr lang="uk-UA"/>
        </a:p>
      </dgm:t>
    </dgm:pt>
    <dgm:pt modelId="{3535E631-5C44-4E46-9D01-46579AD8C1D3}" type="sibTrans" cxnId="{94FE4D8E-4D02-471F-B82A-A552902F8660}">
      <dgm:prSet/>
      <dgm:spPr/>
      <dgm:t>
        <a:bodyPr/>
        <a:lstStyle/>
        <a:p>
          <a:endParaRPr lang="uk-UA"/>
        </a:p>
      </dgm:t>
    </dgm:pt>
    <dgm:pt modelId="{F47F3099-9217-400B-893C-4DB97C81CC09}">
      <dgm:prSet/>
      <dgm:spPr/>
      <dgm:t>
        <a:bodyPr/>
        <a:lstStyle/>
        <a:p>
          <a:r>
            <a:rPr lang="uk-UA" dirty="0" smtClean="0"/>
            <a:t>Додаткові сервіси</a:t>
          </a:r>
          <a:endParaRPr lang="uk-UA" dirty="0"/>
        </a:p>
      </dgm:t>
    </dgm:pt>
    <dgm:pt modelId="{42744A49-D893-445E-8313-14FBDFFE9178}" type="parTrans" cxnId="{8791286F-E82A-451D-9CFA-66143A9666A4}">
      <dgm:prSet/>
      <dgm:spPr/>
      <dgm:t>
        <a:bodyPr/>
        <a:lstStyle/>
        <a:p>
          <a:endParaRPr lang="uk-UA"/>
        </a:p>
      </dgm:t>
    </dgm:pt>
    <dgm:pt modelId="{3ED1D7F4-5651-4CF3-98F3-DE548A72B0C8}" type="sibTrans" cxnId="{8791286F-E82A-451D-9CFA-66143A9666A4}">
      <dgm:prSet/>
      <dgm:spPr/>
      <dgm:t>
        <a:bodyPr/>
        <a:lstStyle/>
        <a:p>
          <a:endParaRPr lang="uk-UA"/>
        </a:p>
      </dgm:t>
    </dgm:pt>
    <dgm:pt modelId="{81D6AC58-1DC2-4058-9355-B8F50DBF4F61}">
      <dgm:prSet phldrT="[Текст]" custT="1"/>
      <dgm:spPr/>
      <dgm:t>
        <a:bodyPr/>
        <a:lstStyle/>
        <a:p>
          <a:r>
            <a:rPr lang="uk-UA" sz="2000" dirty="0" smtClean="0"/>
            <a:t>Моніторинг маршруту</a:t>
          </a:r>
          <a:r>
            <a:rPr lang="en-US" sz="2000" dirty="0" smtClean="0"/>
            <a:t/>
          </a:r>
          <a:br>
            <a:rPr lang="en-US" sz="2000" dirty="0" smtClean="0"/>
          </a:br>
          <a:endParaRPr lang="uk-UA" sz="2000" dirty="0" smtClean="0"/>
        </a:p>
        <a:p>
          <a:r>
            <a:rPr lang="uk-UA" sz="2000" dirty="0" smtClean="0"/>
            <a:t>Спільне таксі</a:t>
          </a:r>
          <a:r>
            <a:rPr lang="en-US" sz="2000" dirty="0" smtClean="0"/>
            <a:t/>
          </a:r>
          <a:br>
            <a:rPr lang="en-US" sz="2000" dirty="0" smtClean="0"/>
          </a:br>
          <a:r>
            <a:rPr lang="uk-UA" sz="2000" dirty="0" smtClean="0"/>
            <a:t>Спільний бус</a:t>
          </a:r>
        </a:p>
        <a:p>
          <a:endParaRPr lang="en-US" sz="2000" dirty="0" smtClean="0"/>
        </a:p>
        <a:p>
          <a:r>
            <a:rPr lang="en-US" sz="2000" dirty="0" smtClean="0"/>
            <a:t>Mobile App</a:t>
          </a:r>
          <a:endParaRPr lang="uk-UA" sz="2000" dirty="0" smtClean="0"/>
        </a:p>
        <a:p>
          <a:endParaRPr lang="uk-UA" sz="2000" dirty="0" smtClean="0"/>
        </a:p>
        <a:p>
          <a:endParaRPr lang="uk-UA" sz="2000" dirty="0"/>
        </a:p>
      </dgm:t>
    </dgm:pt>
    <dgm:pt modelId="{132150DF-ADF3-4E83-A864-EACAEC9834BD}" type="sibTrans" cxnId="{5C1B6560-2B9D-4526-A6C5-5BB684B5DB35}">
      <dgm:prSet/>
      <dgm:spPr/>
      <dgm:t>
        <a:bodyPr/>
        <a:lstStyle/>
        <a:p>
          <a:endParaRPr lang="uk-UA"/>
        </a:p>
      </dgm:t>
    </dgm:pt>
    <dgm:pt modelId="{A872B3D9-45AD-4AE6-B9E4-948DFBF988C7}" type="parTrans" cxnId="{5C1B6560-2B9D-4526-A6C5-5BB684B5DB35}">
      <dgm:prSet/>
      <dgm:spPr/>
      <dgm:t>
        <a:bodyPr/>
        <a:lstStyle/>
        <a:p>
          <a:endParaRPr lang="uk-UA"/>
        </a:p>
      </dgm:t>
    </dgm:pt>
    <dgm:pt modelId="{62B82EA8-1CCC-4478-BAC6-314525BEF1F4}">
      <dgm:prSet/>
      <dgm:spPr/>
      <dgm:t>
        <a:bodyPr/>
        <a:lstStyle/>
        <a:p>
          <a:endParaRPr lang="uk-UA" sz="3600"/>
        </a:p>
      </dgm:t>
    </dgm:pt>
    <dgm:pt modelId="{65F0AA79-F7CA-4A05-98D4-BA828F7821A8}" type="parTrans" cxnId="{C604020E-4C45-470E-BBC7-F222CA5EADD3}">
      <dgm:prSet/>
      <dgm:spPr/>
      <dgm:t>
        <a:bodyPr/>
        <a:lstStyle/>
        <a:p>
          <a:endParaRPr lang="uk-UA"/>
        </a:p>
      </dgm:t>
    </dgm:pt>
    <dgm:pt modelId="{576FEB7F-07A9-43E7-8A69-441B20E8DCFF}" type="sibTrans" cxnId="{C604020E-4C45-470E-BBC7-F222CA5EADD3}">
      <dgm:prSet/>
      <dgm:spPr/>
      <dgm:t>
        <a:bodyPr/>
        <a:lstStyle/>
        <a:p>
          <a:endParaRPr lang="uk-UA"/>
        </a:p>
      </dgm:t>
    </dgm:pt>
    <dgm:pt modelId="{73DC23DE-7FF5-4D2C-B372-632FB4C228B0}" type="pres">
      <dgm:prSet presAssocID="{555D095F-37D7-491A-B4AB-3F7BC76F2DEA}" presName="Name0" presStyleCnt="0">
        <dgm:presLayoutVars>
          <dgm:chMax val="5"/>
          <dgm:chPref val="5"/>
          <dgm:dir/>
          <dgm:animLvl val="lvl"/>
        </dgm:presLayoutVars>
      </dgm:prSet>
      <dgm:spPr/>
      <dgm:t>
        <a:bodyPr/>
        <a:lstStyle/>
        <a:p>
          <a:endParaRPr lang="uk-UA"/>
        </a:p>
      </dgm:t>
    </dgm:pt>
    <dgm:pt modelId="{E3FC2AA5-3889-4958-A206-B431F85C3ACE}" type="pres">
      <dgm:prSet presAssocID="{93CB600F-D06C-4371-8439-2DCCABBD0DA1}" presName="parentText1" presStyleLbl="node1" presStyleIdx="0" presStyleCnt="4" custLinFactNeighborX="472" custLinFactNeighborY="-2434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36BC9730-1470-49AA-8724-902D06C4355E}" type="pres">
      <dgm:prSet presAssocID="{93CB600F-D06C-4371-8439-2DCCABBD0DA1}" presName="childText1" presStyleLbl="solidAlignAcc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8AD38B89-25B6-4F2A-A6D9-ED78FC32D392}" type="pres">
      <dgm:prSet presAssocID="{5F638F8E-7502-408A-ADAF-37EDD797899B}" presName="parentText2" presStyleLbl="node1" presStyleIdx="1" presStyleCnt="4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4D38DFDD-E638-47E3-9353-B0FA62C9F6DA}" type="pres">
      <dgm:prSet presAssocID="{5F638F8E-7502-408A-ADAF-37EDD797899B}" presName="childText2" presStyleLbl="solidAlignAcc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64A7EA71-C209-4905-BBC4-1F586BD018D0}" type="pres">
      <dgm:prSet presAssocID="{518945C3-4F25-494C-A5E3-8BFCAF1736BF}" presName="parentText3" presStyleLbl="node1" presStyleIdx="2" presStyleCnt="4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DCE040BB-BF7D-454D-8BEA-FFE7077BEBED}" type="pres">
      <dgm:prSet presAssocID="{518945C3-4F25-494C-A5E3-8BFCAF1736BF}" presName="childText3" presStyleLbl="solidAlignAcc1" presStyleIdx="2" presStyleCnt="3" custScaleY="11870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1A3A1F43-FEE9-4334-BBBC-E306212502AE}" type="pres">
      <dgm:prSet presAssocID="{F47F3099-9217-400B-893C-4DB97C81CC09}" presName="parentText4" presStyleLbl="node1" presStyleIdx="3" presStyleCnt="4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8501F4AC-7C53-4C0F-8B91-3EC72FF1A6A3}" srcId="{5F638F8E-7502-408A-ADAF-37EDD797899B}" destId="{57C68D65-EA99-416F-9BDF-19717B7CC750}" srcOrd="0" destOrd="0" parTransId="{CBAECAAD-300A-4D18-B9B0-E7A9AE7B9B87}" sibTransId="{9483FC60-A685-4364-B4B3-5C98C7D81BBC}"/>
    <dgm:cxn modelId="{CEB41C54-4FBA-4851-89DC-BD356273F9E9}" srcId="{555D095F-37D7-491A-B4AB-3F7BC76F2DEA}" destId="{518945C3-4F25-494C-A5E3-8BFCAF1736BF}" srcOrd="2" destOrd="0" parTransId="{9CAF451A-4FEB-4AAD-B25F-BB888A8D59AC}" sibTransId="{6D54E5AD-0034-42E3-8068-D393B974F7E0}"/>
    <dgm:cxn modelId="{8791286F-E82A-451D-9CFA-66143A9666A4}" srcId="{555D095F-37D7-491A-B4AB-3F7BC76F2DEA}" destId="{F47F3099-9217-400B-893C-4DB97C81CC09}" srcOrd="3" destOrd="0" parTransId="{42744A49-D893-445E-8313-14FBDFFE9178}" sibTransId="{3ED1D7F4-5651-4CF3-98F3-DE548A72B0C8}"/>
    <dgm:cxn modelId="{C588C48B-9D21-4327-BA61-C6C01CB89271}" type="presOf" srcId="{57C68D65-EA99-416F-9BDF-19717B7CC750}" destId="{4D38DFDD-E638-47E3-9353-B0FA62C9F6DA}" srcOrd="0" destOrd="0" presId="urn:microsoft.com/office/officeart/2009/3/layout/IncreasingArrowsProcess"/>
    <dgm:cxn modelId="{B726663C-1051-418F-A4C7-35B9825A7DCE}" type="presOf" srcId="{F47F3099-9217-400B-893C-4DB97C81CC09}" destId="{1A3A1F43-FEE9-4334-BBBC-E306212502AE}" srcOrd="0" destOrd="0" presId="urn:microsoft.com/office/officeart/2009/3/layout/IncreasingArrowsProcess"/>
    <dgm:cxn modelId="{CDCDCB73-E764-4D57-B8EA-6EB8C9D63FFC}" type="presOf" srcId="{81D6AC58-1DC2-4058-9355-B8F50DBF4F61}" destId="{DCE040BB-BF7D-454D-8BEA-FFE7077BEBED}" srcOrd="0" destOrd="0" presId="urn:microsoft.com/office/officeart/2009/3/layout/IncreasingArrowsProcess"/>
    <dgm:cxn modelId="{C4A7BF80-1841-4051-91E3-0FB4F2AF7593}" type="presOf" srcId="{518945C3-4F25-494C-A5E3-8BFCAF1736BF}" destId="{64A7EA71-C209-4905-BBC4-1F586BD018D0}" srcOrd="0" destOrd="0" presId="urn:microsoft.com/office/officeart/2009/3/layout/IncreasingArrowsProcess"/>
    <dgm:cxn modelId="{130BD041-B6DE-4604-8A82-EE7D0FAC922A}" type="presOf" srcId="{BAEEE787-5832-4E99-9EFC-8E3C351514DE}" destId="{36BC9730-1470-49AA-8724-902D06C4355E}" srcOrd="0" destOrd="1" presId="urn:microsoft.com/office/officeart/2009/3/layout/IncreasingArrowsProcess"/>
    <dgm:cxn modelId="{8BD4497C-25B2-4733-B181-CEC42F8C8AD8}" type="presOf" srcId="{31375829-DF05-46B8-BBEB-17365C455EE7}" destId="{36BC9730-1470-49AA-8724-902D06C4355E}" srcOrd="0" destOrd="0" presId="urn:microsoft.com/office/officeart/2009/3/layout/IncreasingArrowsProcess"/>
    <dgm:cxn modelId="{6F016FB1-0EB1-4305-942B-4EEECC05DB98}" type="presOf" srcId="{93CB600F-D06C-4371-8439-2DCCABBD0DA1}" destId="{E3FC2AA5-3889-4958-A206-B431F85C3ACE}" srcOrd="0" destOrd="0" presId="urn:microsoft.com/office/officeart/2009/3/layout/IncreasingArrowsProcess"/>
    <dgm:cxn modelId="{8CE2CCAB-B524-4135-A858-862697BA3D2F}" type="presOf" srcId="{62B82EA8-1CCC-4478-BAC6-314525BEF1F4}" destId="{DCE040BB-BF7D-454D-8BEA-FFE7077BEBED}" srcOrd="0" destOrd="1" presId="urn:microsoft.com/office/officeart/2009/3/layout/IncreasingArrowsProcess"/>
    <dgm:cxn modelId="{D5C00697-2C2E-43E8-98E5-C924FA05DFCE}" type="presOf" srcId="{34D7D3AE-936A-4E1B-AD93-AB707904BA2E}" destId="{36BC9730-1470-49AA-8724-902D06C4355E}" srcOrd="0" destOrd="2" presId="urn:microsoft.com/office/officeart/2009/3/layout/IncreasingArrowsProcess"/>
    <dgm:cxn modelId="{87F380AA-4C50-4BA9-8098-0B5D43E51369}" srcId="{555D095F-37D7-491A-B4AB-3F7BC76F2DEA}" destId="{5F638F8E-7502-408A-ADAF-37EDD797899B}" srcOrd="1" destOrd="0" parTransId="{C7F2CAE6-6B38-4F58-8FA3-F0A58458C94F}" sibTransId="{3E553676-4BD5-42BE-9E97-6E161D14D488}"/>
    <dgm:cxn modelId="{AF1176D8-03A7-4A12-B2B1-8E28186AB94F}" srcId="{555D095F-37D7-491A-B4AB-3F7BC76F2DEA}" destId="{93CB600F-D06C-4371-8439-2DCCABBD0DA1}" srcOrd="0" destOrd="0" parTransId="{7A7CE6B8-291C-48E3-8B9B-19C7E273671B}" sibTransId="{057F2F17-FDA2-4270-A332-C93AF000C3D2}"/>
    <dgm:cxn modelId="{8036757B-9222-4B69-81F5-13427145096A}" type="presOf" srcId="{555D095F-37D7-491A-B4AB-3F7BC76F2DEA}" destId="{73DC23DE-7FF5-4D2C-B372-632FB4C228B0}" srcOrd="0" destOrd="0" presId="urn:microsoft.com/office/officeart/2009/3/layout/IncreasingArrowsProcess"/>
    <dgm:cxn modelId="{C604020E-4C45-470E-BBC7-F222CA5EADD3}" srcId="{518945C3-4F25-494C-A5E3-8BFCAF1736BF}" destId="{62B82EA8-1CCC-4478-BAC6-314525BEF1F4}" srcOrd="1" destOrd="0" parTransId="{65F0AA79-F7CA-4A05-98D4-BA828F7821A8}" sibTransId="{576FEB7F-07A9-43E7-8A69-441B20E8DCFF}"/>
    <dgm:cxn modelId="{94FE4D8E-4D02-471F-B82A-A552902F8660}" srcId="{93CB600F-D06C-4371-8439-2DCCABBD0DA1}" destId="{34D7D3AE-936A-4E1B-AD93-AB707904BA2E}" srcOrd="2" destOrd="0" parTransId="{66D6E2D9-6B27-4B93-89CE-2CF51BFF3B3F}" sibTransId="{3535E631-5C44-4E46-9D01-46579AD8C1D3}"/>
    <dgm:cxn modelId="{13345163-B1B5-4C5D-B542-2B8B8A32E049}" srcId="{93CB600F-D06C-4371-8439-2DCCABBD0DA1}" destId="{BAEEE787-5832-4E99-9EFC-8E3C351514DE}" srcOrd="1" destOrd="0" parTransId="{8E8EEF9C-C729-4F4E-B872-BAF34670AD21}" sibTransId="{5D125A3D-7413-4111-85ED-BFAB75FAD194}"/>
    <dgm:cxn modelId="{6EE993ED-6DDE-4EFF-985B-9EBBFEC59C4F}" type="presOf" srcId="{5F638F8E-7502-408A-ADAF-37EDD797899B}" destId="{8AD38B89-25B6-4F2A-A6D9-ED78FC32D392}" srcOrd="0" destOrd="0" presId="urn:microsoft.com/office/officeart/2009/3/layout/IncreasingArrowsProcess"/>
    <dgm:cxn modelId="{5C1B6560-2B9D-4526-A6C5-5BB684B5DB35}" srcId="{518945C3-4F25-494C-A5E3-8BFCAF1736BF}" destId="{81D6AC58-1DC2-4058-9355-B8F50DBF4F61}" srcOrd="0" destOrd="0" parTransId="{A872B3D9-45AD-4AE6-B9E4-948DFBF988C7}" sibTransId="{132150DF-ADF3-4E83-A864-EACAEC9834BD}"/>
    <dgm:cxn modelId="{3763AAFD-C342-4D22-979B-979E421E1A36}" srcId="{93CB600F-D06C-4371-8439-2DCCABBD0DA1}" destId="{31375829-DF05-46B8-BBEB-17365C455EE7}" srcOrd="0" destOrd="0" parTransId="{ADBDB34D-F75F-4D92-8E8D-075EF661D1F5}" sibTransId="{57007D5E-BEE4-45BD-B92C-C0FE7334B86B}"/>
    <dgm:cxn modelId="{9B842064-E6F1-435B-A2A4-343541F8AC6B}" type="presParOf" srcId="{73DC23DE-7FF5-4D2C-B372-632FB4C228B0}" destId="{E3FC2AA5-3889-4958-A206-B431F85C3ACE}" srcOrd="0" destOrd="0" presId="urn:microsoft.com/office/officeart/2009/3/layout/IncreasingArrowsProcess"/>
    <dgm:cxn modelId="{FF42F733-D9A4-4A9D-8CB5-755856AD6F61}" type="presParOf" srcId="{73DC23DE-7FF5-4D2C-B372-632FB4C228B0}" destId="{36BC9730-1470-49AA-8724-902D06C4355E}" srcOrd="1" destOrd="0" presId="urn:microsoft.com/office/officeart/2009/3/layout/IncreasingArrowsProcess"/>
    <dgm:cxn modelId="{95435011-1100-4D31-9B88-5B02194F970A}" type="presParOf" srcId="{73DC23DE-7FF5-4D2C-B372-632FB4C228B0}" destId="{8AD38B89-25B6-4F2A-A6D9-ED78FC32D392}" srcOrd="2" destOrd="0" presId="urn:microsoft.com/office/officeart/2009/3/layout/IncreasingArrowsProcess"/>
    <dgm:cxn modelId="{B03F9AE9-5606-46F7-92CF-A0FF44435722}" type="presParOf" srcId="{73DC23DE-7FF5-4D2C-B372-632FB4C228B0}" destId="{4D38DFDD-E638-47E3-9353-B0FA62C9F6DA}" srcOrd="3" destOrd="0" presId="urn:microsoft.com/office/officeart/2009/3/layout/IncreasingArrowsProcess"/>
    <dgm:cxn modelId="{56CF3AF2-8170-457F-BA1A-9742F7D1158B}" type="presParOf" srcId="{73DC23DE-7FF5-4D2C-B372-632FB4C228B0}" destId="{64A7EA71-C209-4905-BBC4-1F586BD018D0}" srcOrd="4" destOrd="0" presId="urn:microsoft.com/office/officeart/2009/3/layout/IncreasingArrowsProcess"/>
    <dgm:cxn modelId="{D9B63EC7-E658-4ED0-8224-6463DAA9C873}" type="presParOf" srcId="{73DC23DE-7FF5-4D2C-B372-632FB4C228B0}" destId="{DCE040BB-BF7D-454D-8BEA-FFE7077BEBED}" srcOrd="5" destOrd="0" presId="urn:microsoft.com/office/officeart/2009/3/layout/IncreasingArrowsProcess"/>
    <dgm:cxn modelId="{086648F3-6C74-4129-B7BF-4BBBB64D44BB}" type="presParOf" srcId="{73DC23DE-7FF5-4D2C-B372-632FB4C228B0}" destId="{1A3A1F43-FEE9-4334-BBBC-E306212502AE}" srcOrd="6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FC2AA5-3889-4958-A206-B431F85C3ACE}">
      <dsp:nvSpPr>
        <dsp:cNvPr id="0" name=""/>
        <dsp:cNvSpPr/>
      </dsp:nvSpPr>
      <dsp:spPr>
        <a:xfrm>
          <a:off x="0" y="157381"/>
          <a:ext cx="7416824" cy="1079778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254000" bIns="171415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Offline</a:t>
          </a:r>
          <a:endParaRPr lang="uk-UA" sz="1700" kern="1200" dirty="0"/>
        </a:p>
      </dsp:txBody>
      <dsp:txXfrm>
        <a:off x="0" y="427326"/>
        <a:ext cx="7146880" cy="539889"/>
      </dsp:txXfrm>
    </dsp:sp>
    <dsp:sp modelId="{36BC9730-1470-49AA-8724-902D06C4355E}">
      <dsp:nvSpPr>
        <dsp:cNvPr id="0" name=""/>
        <dsp:cNvSpPr/>
      </dsp:nvSpPr>
      <dsp:spPr>
        <a:xfrm>
          <a:off x="0" y="1018089"/>
          <a:ext cx="1709577" cy="1997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0" kern="1200" smtClean="0">
              <a:solidFill>
                <a:schemeClr val="tx1"/>
              </a:solidFill>
            </a:rPr>
            <a:t>Де зупинятися</a:t>
          </a:r>
          <a:endParaRPr lang="uk-UA" sz="2000" b="0" kern="1200" dirty="0">
            <a:solidFill>
              <a:schemeClr val="tx1"/>
            </a:solidFill>
          </a:endParaRP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0" kern="1200" smtClean="0">
              <a:solidFill>
                <a:schemeClr val="tx1"/>
              </a:solidFill>
            </a:rPr>
            <a:t>Що говорити.</a:t>
          </a:r>
          <a:endParaRPr lang="uk-UA" sz="2000" b="0" kern="1200" dirty="0" smtClean="0">
            <a:solidFill>
              <a:schemeClr val="tx1"/>
            </a:solidFill>
          </a:endParaRP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0" kern="1200" smtClean="0">
              <a:solidFill>
                <a:schemeClr val="tx1"/>
              </a:solidFill>
            </a:rPr>
            <a:t>Які правила.</a:t>
          </a:r>
          <a:endParaRPr lang="uk-UA" sz="2000" b="0" kern="1200" dirty="0">
            <a:solidFill>
              <a:schemeClr val="tx1"/>
            </a:solidFill>
          </a:endParaRPr>
        </a:p>
      </dsp:txBody>
      <dsp:txXfrm>
        <a:off x="0" y="1018089"/>
        <a:ext cx="1709577" cy="1997264"/>
      </dsp:txXfrm>
    </dsp:sp>
    <dsp:sp modelId="{8AD38B89-25B6-4F2A-A6D9-ED78FC32D392}">
      <dsp:nvSpPr>
        <dsp:cNvPr id="0" name=""/>
        <dsp:cNvSpPr/>
      </dsp:nvSpPr>
      <dsp:spPr>
        <a:xfrm>
          <a:off x="1709577" y="543461"/>
          <a:ext cx="5707246" cy="1079778"/>
        </a:xfrm>
        <a:prstGeom prst="rightArrow">
          <a:avLst>
            <a:gd name="adj1" fmla="val 50000"/>
            <a:gd name="adj2" fmla="val 50000"/>
          </a:avLst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254000" bIns="171415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Online</a:t>
          </a:r>
          <a:endParaRPr lang="uk-UA" sz="1700" kern="1200" dirty="0"/>
        </a:p>
      </dsp:txBody>
      <dsp:txXfrm>
        <a:off x="1709577" y="813406"/>
        <a:ext cx="5437302" cy="539889"/>
      </dsp:txXfrm>
    </dsp:sp>
    <dsp:sp modelId="{4D38DFDD-E638-47E3-9353-B0FA62C9F6DA}">
      <dsp:nvSpPr>
        <dsp:cNvPr id="0" name=""/>
        <dsp:cNvSpPr/>
      </dsp:nvSpPr>
      <dsp:spPr>
        <a:xfrm>
          <a:off x="1709577" y="1377888"/>
          <a:ext cx="1709577" cy="194635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Google Forms</a:t>
          </a: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Facebook</a:t>
          </a: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Pidvezy.org</a:t>
          </a: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 smtClean="0"/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Art as Promo</a:t>
          </a: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uk-UA" sz="2000" kern="1200" dirty="0"/>
        </a:p>
      </dsp:txBody>
      <dsp:txXfrm>
        <a:off x="1709577" y="1377888"/>
        <a:ext cx="1709577" cy="1946356"/>
      </dsp:txXfrm>
    </dsp:sp>
    <dsp:sp modelId="{64A7EA71-C209-4905-BBC4-1F586BD018D0}">
      <dsp:nvSpPr>
        <dsp:cNvPr id="0" name=""/>
        <dsp:cNvSpPr/>
      </dsp:nvSpPr>
      <dsp:spPr>
        <a:xfrm>
          <a:off x="3419155" y="903260"/>
          <a:ext cx="3997668" cy="1079778"/>
        </a:xfrm>
        <a:prstGeom prst="rightArrow">
          <a:avLst>
            <a:gd name="adj1" fmla="val 50000"/>
            <a:gd name="adj2" fmla="val 50000"/>
          </a:avLst>
        </a:prstGeom>
        <a:solidFill>
          <a:srgbClr val="7030A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254000" bIns="171415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700" kern="1200" dirty="0" smtClean="0"/>
            <a:t>Алгоритми</a:t>
          </a:r>
          <a:endParaRPr lang="uk-UA" sz="1700" kern="1200" dirty="0"/>
        </a:p>
      </dsp:txBody>
      <dsp:txXfrm>
        <a:off x="3419155" y="1173205"/>
        <a:ext cx="3727724" cy="539889"/>
      </dsp:txXfrm>
    </dsp:sp>
    <dsp:sp modelId="{DCE040BB-BF7D-454D-8BEA-FFE7077BEBED}">
      <dsp:nvSpPr>
        <dsp:cNvPr id="0" name=""/>
        <dsp:cNvSpPr/>
      </dsp:nvSpPr>
      <dsp:spPr>
        <a:xfrm>
          <a:off x="3419155" y="1554407"/>
          <a:ext cx="1709577" cy="232592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/>
            <a:t>Моніторинг маршруту</a:t>
          </a:r>
          <a:r>
            <a:rPr lang="en-US" sz="2000" kern="1200" dirty="0" smtClean="0"/>
            <a:t/>
          </a:r>
          <a:br>
            <a:rPr lang="en-US" sz="2000" kern="1200" dirty="0" smtClean="0"/>
          </a:br>
          <a:endParaRPr lang="uk-UA" sz="2000" kern="1200" dirty="0" smtClean="0"/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/>
            <a:t>Спільне таксі</a:t>
          </a:r>
          <a:r>
            <a:rPr lang="en-US" sz="2000" kern="1200" dirty="0" smtClean="0"/>
            <a:t/>
          </a:r>
          <a:br>
            <a:rPr lang="en-US" sz="2000" kern="1200" dirty="0" smtClean="0"/>
          </a:br>
          <a:r>
            <a:rPr lang="uk-UA" sz="2000" kern="1200" dirty="0" smtClean="0"/>
            <a:t>Спільний бус</a:t>
          </a: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 smtClean="0"/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Mobile App</a:t>
          </a:r>
          <a:endParaRPr lang="uk-UA" sz="2000" kern="1200" dirty="0" smtClean="0"/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uk-UA" sz="2000" kern="1200" dirty="0" smtClean="0"/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uk-UA" sz="2000" kern="1200" dirty="0"/>
        </a:p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uk-UA" sz="3600" kern="1200"/>
        </a:p>
      </dsp:txBody>
      <dsp:txXfrm>
        <a:off x="3419155" y="1554407"/>
        <a:ext cx="1709577" cy="2325929"/>
      </dsp:txXfrm>
    </dsp:sp>
    <dsp:sp modelId="{1A3A1F43-FEE9-4334-BBBC-E306212502AE}">
      <dsp:nvSpPr>
        <dsp:cNvPr id="0" name=""/>
        <dsp:cNvSpPr/>
      </dsp:nvSpPr>
      <dsp:spPr>
        <a:xfrm>
          <a:off x="5128733" y="1263058"/>
          <a:ext cx="2288090" cy="1079778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254000" bIns="171415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1700" kern="1200" dirty="0" smtClean="0"/>
            <a:t>Додаткові сервіси</a:t>
          </a:r>
          <a:endParaRPr lang="uk-UA" sz="1700" kern="1200" dirty="0"/>
        </a:p>
      </dsp:txBody>
      <dsp:txXfrm>
        <a:off x="5128733" y="1533003"/>
        <a:ext cx="2018146" cy="5398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eg>
</file>

<file path=ppt/media/image27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F97300-ED06-4655-88FB-49EA378FF0F1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2EE7E3-F2CC-4428-9B19-E634313B3047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69022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E7E3-F2CC-4428-9B19-E634313B3047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2254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2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A9C7FAAC-5991-4CE3-9B15-58714B046633}" type="datetimeFigureOut">
              <a:rPr lang="uk-UA" smtClean="0"/>
              <a:t>29.10.2015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DA5D1AF0-C195-4A2F-A9C3-5CA31E3EA241}" type="slidenum">
              <a:rPr lang="uk-UA" smtClean="0"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18.png"/><Relationship Id="rId5" Type="http://schemas.openxmlformats.org/officeDocument/2006/relationships/image" Target="../media/image14.png"/><Relationship Id="rId10" Type="http://schemas.microsoft.com/office/2007/relationships/hdphoto" Target="../media/hdphoto3.wdp"/><Relationship Id="rId4" Type="http://schemas.openxmlformats.org/officeDocument/2006/relationships/image" Target="../media/image13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www.pidvezy.org/all_route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Группа 6"/>
          <p:cNvGrpSpPr/>
          <p:nvPr/>
        </p:nvGrpSpPr>
        <p:grpSpPr>
          <a:xfrm>
            <a:off x="323528" y="2204864"/>
            <a:ext cx="8648174" cy="4176464"/>
            <a:chOff x="323528" y="2204864"/>
            <a:chExt cx="8648174" cy="4176464"/>
          </a:xfrm>
        </p:grpSpPr>
        <p:sp>
          <p:nvSpPr>
            <p:cNvPr id="6" name="Прямоугольник 5"/>
            <p:cNvSpPr/>
            <p:nvPr/>
          </p:nvSpPr>
          <p:spPr>
            <a:xfrm>
              <a:off x="6804248" y="2408875"/>
              <a:ext cx="2016622" cy="280560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 dirty="0"/>
            </a:p>
          </p:txBody>
        </p:sp>
        <p:sp>
          <p:nvSpPr>
            <p:cNvPr id="2" name="Скругленный прямоугольник 1"/>
            <p:cNvSpPr/>
            <p:nvPr/>
          </p:nvSpPr>
          <p:spPr>
            <a:xfrm>
              <a:off x="323528" y="2204864"/>
              <a:ext cx="8648174" cy="4176464"/>
            </a:xfrm>
            <a:prstGeom prst="roundRect">
              <a:avLst/>
            </a:prstGeom>
            <a:solidFill>
              <a:schemeClr val="accent1">
                <a:alpha val="3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 dirty="0"/>
            </a:p>
          </p:txBody>
        </p:sp>
        <p:sp>
          <p:nvSpPr>
            <p:cNvPr id="4" name="Прямоугольник 3"/>
            <p:cNvSpPr/>
            <p:nvPr/>
          </p:nvSpPr>
          <p:spPr>
            <a:xfrm>
              <a:off x="467544" y="4581128"/>
              <a:ext cx="6271910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sz="3200" b="1" dirty="0" err="1" smtClean="0">
                  <a:solidFill>
                    <a:schemeClr val="bg1"/>
                  </a:solidFill>
                  <a:latin typeface="Calibri" panose="020F0502020204030204" pitchFamily="34" charset="0"/>
                </a:rPr>
                <a:t>добирання</a:t>
              </a:r>
              <a:r>
                <a:rPr lang="ru-RU" sz="3200" b="1" dirty="0" smtClean="0">
                  <a:solidFill>
                    <a:schemeClr val="bg1"/>
                  </a:solidFill>
                  <a:latin typeface="Calibri" panose="020F0502020204030204" pitchFamily="34" charset="0"/>
                </a:rPr>
                <a:t> на роботу.</a:t>
              </a:r>
            </a:p>
            <a:p>
              <a:r>
                <a:rPr lang="ru-RU" sz="3200" b="1" dirty="0" err="1" smtClean="0">
                  <a:solidFill>
                    <a:schemeClr val="bg1"/>
                  </a:solidFill>
                  <a:latin typeface="Calibri" panose="020F0502020204030204" pitchFamily="34" charset="0"/>
                </a:rPr>
                <a:t>розвиток</a:t>
              </a:r>
              <a:r>
                <a:rPr lang="ru-RU" sz="3200" b="1" dirty="0" smtClean="0">
                  <a:solidFill>
                    <a:schemeClr val="bg1"/>
                  </a:solidFill>
                  <a:latin typeface="Calibri" panose="020F0502020204030204" pitchFamily="34" charset="0"/>
                </a:rPr>
                <a:t> </a:t>
              </a:r>
              <a:r>
                <a:rPr lang="ru-RU" sz="3200" b="1" dirty="0" err="1" smtClean="0">
                  <a:solidFill>
                    <a:schemeClr val="bg1"/>
                  </a:solidFill>
                  <a:latin typeface="Calibri" panose="020F0502020204030204" pitchFamily="34" charset="0"/>
                </a:rPr>
                <a:t>соціального</a:t>
              </a:r>
              <a:r>
                <a:rPr lang="ru-RU" sz="3200" b="1" dirty="0" smtClean="0">
                  <a:solidFill>
                    <a:schemeClr val="bg1"/>
                  </a:solidFill>
                  <a:latin typeface="Calibri" panose="020F0502020204030204" pitchFamily="34" charset="0"/>
                </a:rPr>
                <a:t> </a:t>
              </a:r>
              <a:r>
                <a:rPr lang="ru-RU" sz="3200" b="1" dirty="0" err="1" smtClean="0">
                  <a:solidFill>
                    <a:schemeClr val="bg1"/>
                  </a:solidFill>
                  <a:latin typeface="Calibri" panose="020F0502020204030204" pitchFamily="34" charset="0"/>
                </a:rPr>
                <a:t>руху</a:t>
              </a:r>
              <a:endParaRPr lang="ru-RU" sz="3200" b="1" dirty="0" smtClean="0">
                <a:solidFill>
                  <a:schemeClr val="bg1"/>
                </a:solidFill>
                <a:latin typeface="Calibri" panose="020F0502020204030204" pitchFamily="34" charset="0"/>
              </a:endParaRPr>
            </a:p>
            <a:p>
              <a:r>
                <a:rPr lang="ru-RU" sz="3200" b="1" dirty="0" err="1" smtClean="0">
                  <a:solidFill>
                    <a:schemeClr val="bg1"/>
                  </a:solidFill>
                  <a:latin typeface="Calibri" panose="020F0502020204030204" pitchFamily="34" charset="0"/>
                </a:rPr>
                <a:t>розвиток</a:t>
              </a:r>
              <a:r>
                <a:rPr lang="ru-RU" sz="3200" b="1" dirty="0" smtClean="0">
                  <a:solidFill>
                    <a:schemeClr val="bg1"/>
                  </a:solidFill>
                  <a:latin typeface="Calibri" panose="020F0502020204030204" pitchFamily="34" charset="0"/>
                </a:rPr>
                <a:t> </a:t>
              </a:r>
              <a:r>
                <a:rPr lang="ru-RU" sz="3200" b="1" dirty="0" err="1" smtClean="0">
                  <a:solidFill>
                    <a:schemeClr val="bg1"/>
                  </a:solidFill>
                  <a:latin typeface="Calibri" panose="020F0502020204030204" pitchFamily="34" charset="0"/>
                </a:rPr>
                <a:t>соціальних</a:t>
              </a:r>
              <a:r>
                <a:rPr lang="ru-RU" sz="3200" b="1" dirty="0" smtClean="0">
                  <a:solidFill>
                    <a:schemeClr val="bg1"/>
                  </a:solidFill>
                  <a:latin typeface="Calibri" panose="020F0502020204030204" pitchFamily="34" charset="0"/>
                </a:rPr>
                <a:t> </a:t>
              </a:r>
              <a:r>
                <a:rPr lang="ru-RU" sz="3200" b="1" dirty="0" err="1" smtClean="0">
                  <a:solidFill>
                    <a:schemeClr val="bg1"/>
                  </a:solidFill>
                  <a:latin typeface="Calibri" panose="020F0502020204030204" pitchFamily="34" charset="0"/>
                </a:rPr>
                <a:t>комунікацій</a:t>
              </a:r>
              <a:r>
                <a:rPr lang="ru-RU" sz="3200" b="1" dirty="0" smtClean="0">
                  <a:solidFill>
                    <a:schemeClr val="bg1"/>
                  </a:solidFill>
                  <a:latin typeface="Calibri" panose="020F0502020204030204" pitchFamily="34" charset="0"/>
                </a:rPr>
                <a:t> </a:t>
              </a:r>
              <a:endParaRPr lang="ru-RU" sz="32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331640" y="2420888"/>
              <a:ext cx="62646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uk-UA" sz="4400" b="1" cap="all" dirty="0">
                  <a:solidFill>
                    <a:schemeClr val="bg1"/>
                  </a:solidFill>
                  <a:latin typeface="Calibri" panose="020F0502020204030204" pitchFamily="34" charset="0"/>
                </a:rPr>
                <a:t>ПІДВЕЗУ!</a:t>
              </a:r>
              <a:endParaRPr lang="uk-UA" sz="44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6256" y="2408875"/>
              <a:ext cx="1879820" cy="28056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1458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328" y="889886"/>
            <a:ext cx="3064949" cy="5851482"/>
          </a:xfrm>
          <a:prstGeom prst="rect">
            <a:avLst/>
          </a:prstGeom>
          <a:solidFill>
            <a:schemeClr val="bg1"/>
          </a:solidFill>
          <a:effectLst>
            <a:outerShdw blurRad="165100" dist="38100" dir="2700000" sx="102000" sy="102000" algn="tl" rotWithShape="0">
              <a:schemeClr val="bg1">
                <a:alpha val="40000"/>
              </a:schemeClr>
            </a:outerShdw>
          </a:effectLst>
        </p:spPr>
      </p:pic>
      <p:pic>
        <p:nvPicPr>
          <p:cNvPr id="6" name="Объект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498" y="4841534"/>
            <a:ext cx="2858472" cy="1655978"/>
          </a:xfrm>
          <a:prstGeom prst="rect">
            <a:avLst/>
          </a:prstGeom>
          <a:solidFill>
            <a:schemeClr val="bg1"/>
          </a:solidFill>
          <a:effectLst>
            <a:outerShdw blurRad="165100" dist="38100" dir="2700000" sx="102000" sy="102000" algn="tl" rotWithShape="0">
              <a:schemeClr val="bg1">
                <a:alpha val="40000"/>
              </a:scheme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000"/>
          <a:stretch/>
        </p:blipFill>
        <p:spPr>
          <a:xfrm>
            <a:off x="3563888" y="1178439"/>
            <a:ext cx="2022082" cy="3024753"/>
          </a:xfrm>
          <a:prstGeom prst="rect">
            <a:avLst/>
          </a:prstGeom>
          <a:effectLst>
            <a:outerShdw blurRad="165100" dist="38100" dir="2700000" sx="102000" sy="102000" algn="tl" rotWithShape="0">
              <a:schemeClr val="bg1">
                <a:alpha val="40000"/>
              </a:schemeClr>
            </a:outerShdw>
          </a:effectLst>
        </p:spPr>
      </p:pic>
      <p:sp>
        <p:nvSpPr>
          <p:cNvPr id="8" name="Заголовок 1"/>
          <p:cNvSpPr txBox="1">
            <a:spLocks/>
          </p:cNvSpPr>
          <p:nvPr/>
        </p:nvSpPr>
        <p:spPr>
          <a:xfrm>
            <a:off x="871647" y="72480"/>
            <a:ext cx="2188185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dirty="0" smtClean="0">
                <a:solidFill>
                  <a:schemeClr val="bg1"/>
                </a:solidFill>
              </a:rPr>
              <a:t>Матеріали</a:t>
            </a:r>
            <a:r>
              <a:rPr lang="uk-UA" dirty="0" smtClean="0">
                <a:solidFill>
                  <a:schemeClr val="bg1"/>
                </a:solidFill>
              </a:rPr>
              <a:t>:</a:t>
            </a:r>
            <a:endParaRPr lang="uk-UA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172400" y="436454"/>
            <a:ext cx="78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err="1" smtClean="0"/>
              <a:t>флаєр</a:t>
            </a:r>
            <a:endParaRPr lang="uk-UA" dirty="0"/>
          </a:p>
        </p:txBody>
      </p:sp>
      <p:sp>
        <p:nvSpPr>
          <p:cNvPr id="10" name="TextBox 9"/>
          <p:cNvSpPr txBox="1"/>
          <p:nvPr/>
        </p:nvSpPr>
        <p:spPr>
          <a:xfrm>
            <a:off x="3479403" y="809107"/>
            <a:ext cx="2090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err="1" smtClean="0"/>
              <a:t>Флаєр</a:t>
            </a:r>
            <a:r>
              <a:rPr lang="uk-UA" dirty="0" smtClean="0"/>
              <a:t> під двірники</a:t>
            </a:r>
            <a:endParaRPr lang="uk-UA" dirty="0"/>
          </a:p>
        </p:txBody>
      </p:sp>
      <p:sp>
        <p:nvSpPr>
          <p:cNvPr id="11" name="TextBox 10"/>
          <p:cNvSpPr txBox="1"/>
          <p:nvPr/>
        </p:nvSpPr>
        <p:spPr>
          <a:xfrm>
            <a:off x="3747226" y="4459351"/>
            <a:ext cx="1825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Візитівка водіям</a:t>
            </a:r>
            <a:endParaRPr lang="uk-UA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62" y="1139769"/>
            <a:ext cx="2297507" cy="3429000"/>
          </a:xfrm>
          <a:prstGeom prst="rect">
            <a:avLst/>
          </a:prstGeom>
          <a:solidFill>
            <a:schemeClr val="bg1"/>
          </a:solidFill>
          <a:effectLst>
            <a:outerShdw blurRad="165100" dist="38100" dir="2700000" sx="102000" sy="102000" algn="tl" rotWithShape="0">
              <a:schemeClr val="bg1">
                <a:alpha val="40000"/>
              </a:schemeClr>
            </a:outerShdw>
          </a:effectLst>
        </p:spPr>
      </p:pic>
      <p:sp>
        <p:nvSpPr>
          <p:cNvPr id="13" name="TextBox 12"/>
          <p:cNvSpPr txBox="1"/>
          <p:nvPr/>
        </p:nvSpPr>
        <p:spPr>
          <a:xfrm>
            <a:off x="571107" y="791518"/>
            <a:ext cx="1649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Посвідка </a:t>
            </a:r>
            <a:r>
              <a:rPr lang="uk-UA" dirty="0" err="1" smtClean="0"/>
              <a:t>ЛЕВа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858765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980728"/>
            <a:ext cx="5506584" cy="4159833"/>
          </a:xfrm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4827924" y="40"/>
            <a:ext cx="4352588" cy="548640"/>
          </a:xfrm>
          <a:solidFill>
            <a:srgbClr val="002060">
              <a:alpha val="36000"/>
            </a:srgbClr>
          </a:solidFill>
        </p:spPr>
        <p:txBody>
          <a:bodyPr/>
          <a:lstStyle/>
          <a:p>
            <a:pPr algn="ctr"/>
            <a:r>
              <a:rPr lang="uk-UA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Інші матеріали</a:t>
            </a:r>
            <a:endParaRPr lang="uk-UA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2348880"/>
            <a:ext cx="3096344" cy="388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026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5576" y="260648"/>
            <a:ext cx="7520940" cy="548640"/>
          </a:xfrm>
        </p:spPr>
        <p:txBody>
          <a:bodyPr/>
          <a:lstStyle/>
          <a:p>
            <a:pPr algn="ctr"/>
            <a:r>
              <a:rPr lang="uk-UA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Допомога нам потрібна:</a:t>
            </a:r>
            <a:endParaRPr lang="uk-UA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908720"/>
            <a:ext cx="8784976" cy="5328592"/>
          </a:xfrm>
          <a:solidFill>
            <a:srgbClr val="002060">
              <a:alpha val="25000"/>
            </a:srgbClr>
          </a:solidFill>
        </p:spPr>
        <p:txBody>
          <a:bodyPr>
            <a:noAutofit/>
          </a:bodyPr>
          <a:lstStyle/>
          <a:p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Амбасадори - повісити плакат в корпусі університету</a:t>
            </a:r>
          </a:p>
          <a:p>
            <a:endParaRPr lang="uk-UA" sz="2200" b="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Дизайнери – </a:t>
            </a:r>
            <a:r>
              <a:rPr lang="uk-UA" sz="2200" b="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дизайнити</a:t>
            </a:r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промо</a:t>
            </a:r>
            <a:r>
              <a:rPr lang="uk-UA" sz="2200" b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-</a:t>
            </a:r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матеріали </a:t>
            </a:r>
          </a:p>
          <a:p>
            <a:r>
              <a:rPr lang="uk-UA" sz="2200" b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</a:t>
            </a:r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       -  </a:t>
            </a:r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дизайн для сайту</a:t>
            </a:r>
          </a:p>
          <a:p>
            <a:endParaRPr lang="uk-UA" sz="2200" b="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Програмісти – допрацювати сайт та оптимізувати для </a:t>
            </a:r>
            <a:r>
              <a:rPr lang="uk-UA" sz="2200" b="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смартфонів</a:t>
            </a:r>
            <a:endParaRPr lang="uk-UA" sz="2200" b="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endParaRPr lang="uk-UA" sz="2200" b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Кошти для:</a:t>
            </a:r>
          </a:p>
          <a:p>
            <a:pPr>
              <a:buFont typeface="Arial" charset="0"/>
              <a:buChar char="•"/>
            </a:pPr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Стипендії для співпраці з </a:t>
            </a:r>
            <a:r>
              <a:rPr lang="en-US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MIT </a:t>
            </a:r>
            <a:r>
              <a:rPr lang="en-US" sz="2200" b="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i</a:t>
            </a:r>
            <a:r>
              <a:rPr lang="en-US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CMU </a:t>
            </a:r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з кафедрою с</a:t>
            </a:r>
            <a:r>
              <a:rPr lang="en-US" sz="2200" b="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arpooling</a:t>
            </a:r>
            <a:endParaRPr lang="uk-UA" sz="2200" b="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>
              <a:buFont typeface="Arial" charset="0"/>
              <a:buChar char="•"/>
            </a:pPr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Конкурсу дизайну вірусної реклами</a:t>
            </a:r>
          </a:p>
          <a:p>
            <a:pPr>
              <a:buFont typeface="Arial" charset="0"/>
              <a:buChar char="•"/>
            </a:pPr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д</a:t>
            </a:r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руку матеріалів/оплати </a:t>
            </a:r>
            <a:r>
              <a:rPr lang="uk-UA" sz="2200" b="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хостингу</a:t>
            </a:r>
            <a:r>
              <a:rPr lang="uk-UA" sz="2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/поїздок на </a:t>
            </a:r>
            <a:r>
              <a:rPr lang="uk-UA" sz="2200" b="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хакатони</a:t>
            </a:r>
            <a:endParaRPr lang="en-US" sz="2200" b="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>
              <a:buFont typeface="Arial" charset="0"/>
              <a:buChar char="•"/>
            </a:pPr>
            <a:endParaRPr lang="uk-UA" sz="2200" b="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>
              <a:buFont typeface="Arial" charset="0"/>
              <a:buChar char="•"/>
            </a:pPr>
            <a:endParaRPr lang="en-US" sz="2200" b="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7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03648" y="1844824"/>
            <a:ext cx="6497118" cy="1107461"/>
          </a:xfrm>
        </p:spPr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www.pidvezy.org</a:t>
            </a:r>
            <a:endParaRPr lang="uk-UA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899592" y="3041619"/>
            <a:ext cx="6743198" cy="11074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8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37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23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309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95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33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819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92224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www.facebook.com/Pidvezy</a:t>
            </a:r>
            <a:endParaRPr lang="uk-UA" sz="3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algn="ctr"/>
            <a:endParaRPr lang="uk-UA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algn="ctr"/>
            <a:endParaRPr lang="uk-UA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83" b="94253" l="625" r="98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6129046" y="4136369"/>
            <a:ext cx="2826060" cy="24586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28184" y="6453336"/>
            <a:ext cx="2589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>
                <a:solidFill>
                  <a:srgbClr val="FFFF00"/>
                </a:solidFill>
              </a:rPr>
              <a:t>Піднімаємо якість життя</a:t>
            </a:r>
            <a:endParaRPr lang="uk-UA" dirty="0">
              <a:solidFill>
                <a:srgbClr val="FFFF00"/>
              </a:solidFill>
            </a:endParaRP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395536" y="6090985"/>
            <a:ext cx="5256584" cy="504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8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37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23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309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95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33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819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92224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Team: 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tiny.cc/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p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idvezy</a:t>
            </a:r>
            <a:endParaRPr lang="uk-UA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5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92349" y="44624"/>
            <a:ext cx="4401676" cy="548640"/>
          </a:xfrm>
        </p:spPr>
        <p:txBody>
          <a:bodyPr/>
          <a:lstStyle/>
          <a:p>
            <a:r>
              <a:rPr lang="uk-UA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Зранку на роботу!</a:t>
            </a:r>
            <a:endParaRPr lang="uk-UA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450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dirty="0" smtClean="0">
                <a:latin typeface="Calibri" panose="020F0502020204030204" pitchFamily="34" charset="0"/>
              </a:rPr>
              <a:t> </a:t>
            </a:r>
            <a:endParaRPr lang="uk-UA" dirty="0">
              <a:latin typeface="Calibri" panose="020F050202020403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544" y="2265741"/>
            <a:ext cx="4762500" cy="30956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76056" y="5447748"/>
            <a:ext cx="18204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Релігійно</a:t>
            </a:r>
            <a:r>
              <a:rPr 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..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29794" y="2996952"/>
            <a:ext cx="18710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Безпечно</a:t>
            </a:r>
            <a:endParaRPr lang="uk-UA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3494911"/>
            <a:ext cx="4752528" cy="346248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946523" y="1528353"/>
            <a:ext cx="1429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Зручно</a:t>
            </a:r>
            <a:endParaRPr lang="uk-UA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5423949" y="6093296"/>
            <a:ext cx="34900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..вона</a:t>
            </a:r>
            <a:r>
              <a:rPr lang="uk-UA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точно БУДЕ!</a:t>
            </a: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42" y="548679"/>
            <a:ext cx="5472608" cy="254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734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5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1787" y="260648"/>
            <a:ext cx="7520940" cy="548640"/>
          </a:xfrm>
        </p:spPr>
        <p:txBody>
          <a:bodyPr/>
          <a:lstStyle/>
          <a:p>
            <a:pPr algn="ctr"/>
            <a:r>
              <a:rPr lang="uk-UA" sz="32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Доїзд</a:t>
            </a:r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на роботу сьогодні – це:</a:t>
            </a:r>
            <a:endParaRPr lang="uk-UA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1787" y="875215"/>
            <a:ext cx="7520940" cy="3057841"/>
          </a:xfrm>
        </p:spPr>
        <p:txBody>
          <a:bodyPr>
            <a:normAutofit/>
          </a:bodyPr>
          <a:lstStyle/>
          <a:p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Відсутність людяності</a:t>
            </a:r>
          </a:p>
          <a:p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Відсутність </a:t>
            </a:r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безпеки</a:t>
            </a:r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r>
              <a:rPr lang="uk-UA" sz="32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Непрогнозованість</a:t>
            </a:r>
            <a:endParaRPr lang="uk-UA" sz="3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Безальтернативність, особливо взимку</a:t>
            </a:r>
          </a:p>
          <a:p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Дорог</a:t>
            </a:r>
            <a:r>
              <a:rPr lang="uk-UA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е</a:t>
            </a:r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паливо</a:t>
            </a:r>
            <a:endParaRPr lang="uk-UA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781787" y="4218604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Цілі:</a:t>
            </a:r>
            <a:endParaRPr lang="uk-UA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755576" y="4797151"/>
            <a:ext cx="7972739" cy="15841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8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37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23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309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95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33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819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92224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uk-UA" sz="28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Розвантажити міський транспорт в час пік (5-10%)</a:t>
            </a:r>
          </a:p>
          <a:p>
            <a:pPr algn="ctr"/>
            <a:r>
              <a:rPr lang="uk-UA" sz="28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Здешевити добирання приватним авто</a:t>
            </a:r>
          </a:p>
          <a:p>
            <a:pPr algn="ctr"/>
            <a:r>
              <a:rPr lang="uk-UA" sz="28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Розвинути соціальні комунікації між людьми</a:t>
            </a:r>
          </a:p>
        </p:txBody>
      </p:sp>
      <p:sp>
        <p:nvSpPr>
          <p:cNvPr id="6" name="Прямоугольник 5"/>
          <p:cNvSpPr/>
          <p:nvPr/>
        </p:nvSpPr>
        <p:spPr>
          <a:xfrm rot="16200000">
            <a:off x="-852535" y="1822629"/>
            <a:ext cx="24223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(проблема)</a:t>
            </a:r>
            <a:endParaRPr lang="uk-UA" sz="3600" dirty="0"/>
          </a:p>
        </p:txBody>
      </p:sp>
    </p:spTree>
    <p:extLst>
      <p:ext uri="{BB962C8B-B14F-4D97-AF65-F5344CB8AC3E}">
        <p14:creationId xmlns:p14="http://schemas.microsoft.com/office/powerpoint/2010/main" val="1480717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Скругленный прямоугольник 13"/>
          <p:cNvSpPr/>
          <p:nvPr/>
        </p:nvSpPr>
        <p:spPr>
          <a:xfrm>
            <a:off x="1043609" y="3666460"/>
            <a:ext cx="6984775" cy="3002900"/>
          </a:xfrm>
          <a:prstGeom prst="roundRect">
            <a:avLst>
              <a:gd name="adj" fmla="val 8495"/>
            </a:avLst>
          </a:prstGeom>
          <a:solidFill>
            <a:srgbClr val="00B05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latin typeface="Calibri" panose="020F0502020204030204" pitchFamily="34" charset="0"/>
            </a:endParaRP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179512" y="1146180"/>
            <a:ext cx="8945601" cy="2354828"/>
          </a:xfrm>
          <a:prstGeom prst="roundRect">
            <a:avLst>
              <a:gd name="adj" fmla="val 8495"/>
            </a:avLst>
          </a:prstGeom>
          <a:solidFill>
            <a:srgbClr val="00206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latin typeface="Calibri" panose="020F0502020204030204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6649" y="188640"/>
            <a:ext cx="8352928" cy="758984"/>
          </a:xfrm>
        </p:spPr>
        <p:txBody>
          <a:bodyPr/>
          <a:lstStyle/>
          <a:p>
            <a:pPr algn="ctr"/>
            <a:r>
              <a:rPr lang="uk-U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Підвезення </a:t>
            </a:r>
            <a:r>
              <a:rPr lang="uk-U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– це Альтернатива </a:t>
            </a:r>
            <a:r>
              <a:rPr lang="uk-U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/>
            </a:r>
            <a:br>
              <a:rPr lang="uk-U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</a:br>
            <a:r>
              <a:rPr lang="uk-U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через взаємодопомогу </a:t>
            </a:r>
            <a:endParaRPr lang="uk-UA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179512" y="1124745"/>
            <a:ext cx="4104456" cy="2376264"/>
          </a:xfrm>
        </p:spPr>
        <p:txBody>
          <a:bodyPr>
            <a:normAutofit/>
          </a:bodyPr>
          <a:lstStyle/>
          <a:p>
            <a:pPr marL="0" indent="0"/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Мотивація пасажира</a:t>
            </a:r>
            <a:r>
              <a:rPr lang="uk-U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/</a:t>
            </a:r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водія:</a:t>
            </a:r>
          </a:p>
          <a:p>
            <a:pPr marL="457200" indent="-457200">
              <a:buFont typeface="Arial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допомога</a:t>
            </a:r>
            <a:endParaRPr lang="uk-UA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uk-U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б</a:t>
            </a:r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езпека</a:t>
            </a:r>
          </a:p>
          <a:p>
            <a:pPr marL="457200" indent="-457200">
              <a:buFont typeface="Arial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Економність 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$</a:t>
            </a:r>
            <a:endParaRPr lang="uk-UA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соціалізація</a:t>
            </a:r>
          </a:p>
        </p:txBody>
      </p:sp>
      <p:sp>
        <p:nvSpPr>
          <p:cNvPr id="7" name="Объект 5"/>
          <p:cNvSpPr txBox="1">
            <a:spLocks/>
          </p:cNvSpPr>
          <p:nvPr/>
        </p:nvSpPr>
        <p:spPr>
          <a:xfrm>
            <a:off x="4553113" y="1146181"/>
            <a:ext cx="4680520" cy="2210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8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37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23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309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95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33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819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92224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Мотивація для міста:</a:t>
            </a:r>
          </a:p>
          <a:p>
            <a:pPr marL="457200" indent="-457200">
              <a:buFont typeface="Arial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розвантаження </a:t>
            </a:r>
            <a:r>
              <a:rPr lang="uk-UA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гром.трнсрту</a:t>
            </a:r>
            <a:endParaRPr lang="uk-UA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uk-U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Зменшення </a:t>
            </a:r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стресу людей</a:t>
            </a:r>
            <a:endParaRPr lang="uk-UA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Розвиток </a:t>
            </a:r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ком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’</a:t>
            </a:r>
            <a:r>
              <a:rPr lang="uk-UA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юніті</a:t>
            </a:r>
            <a:endParaRPr lang="uk-UA" sz="2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6629" y="3638053"/>
            <a:ext cx="8712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Ситуація коли наявність одних проблем </a:t>
            </a:r>
            <a:r>
              <a:rPr lang="uk-UA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вирішує інші.</a:t>
            </a:r>
            <a:endParaRPr lang="uk-UA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4142095" y="4238218"/>
            <a:ext cx="45064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Транспортна проблема</a:t>
            </a:r>
          </a:p>
          <a:p>
            <a:pPr algn="ctr"/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Подорожчання палива</a:t>
            </a:r>
          </a:p>
          <a:p>
            <a:pPr algn="ctr"/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Незахищені верств</a:t>
            </a:r>
          </a:p>
          <a:p>
            <a:pPr algn="ctr"/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Самотність в урбанізації</a:t>
            </a:r>
          </a:p>
          <a:p>
            <a:pPr algn="ctr"/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Базова потреба допомагати іншим</a:t>
            </a:r>
            <a:endParaRPr lang="uk-UA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654"/>
          <a:stretch/>
        </p:blipFill>
        <p:spPr>
          <a:xfrm>
            <a:off x="5076056" y="4077072"/>
            <a:ext cx="827743" cy="664637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470"/>
          <a:stretch/>
        </p:blipFill>
        <p:spPr>
          <a:xfrm>
            <a:off x="2503592" y="4090102"/>
            <a:ext cx="1498494" cy="65382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31640" y="4690879"/>
            <a:ext cx="61174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Дороге паливо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&lt;-&gt;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Дороге таксі</a:t>
            </a:r>
          </a:p>
          <a:p>
            <a:pPr algn="ctr"/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      Бажання допомагати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&lt;-&gt; </a:t>
            </a:r>
            <a:r>
              <a:rPr lang="uk-U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Проблема 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транспорту</a:t>
            </a:r>
          </a:p>
          <a:p>
            <a:pPr algn="ctr"/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     --------------------------------------------------------------------</a:t>
            </a:r>
            <a:endParaRPr lang="uk-UA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algn="ctr"/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   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&lt;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 Статусність 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&gt;</a:t>
            </a:r>
            <a:endParaRPr lang="uk-UA" sz="2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algn="ctr"/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   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&lt;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Спілкування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&gt;</a:t>
            </a:r>
            <a:endParaRPr lang="uk-UA" sz="2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algn="ctr"/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  &lt;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 Безпека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&gt;</a:t>
            </a:r>
            <a:endParaRPr lang="uk-UA" sz="2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algn="ctr"/>
            <a:endParaRPr lang="uk-UA" sz="2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algn="r"/>
            <a:endParaRPr lang="uk-UA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26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37703"/>
            <a:ext cx="8927976" cy="2455193"/>
          </a:xfrm>
          <a:prstGeom prst="rect">
            <a:avLst/>
          </a:prstGeom>
        </p:spPr>
      </p:pic>
      <p:sp>
        <p:nvSpPr>
          <p:cNvPr id="5" name="Заголовок 1"/>
          <p:cNvSpPr txBox="1">
            <a:spLocks/>
          </p:cNvSpPr>
          <p:nvPr/>
        </p:nvSpPr>
        <p:spPr>
          <a:xfrm>
            <a:off x="971600" y="-57454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Offline</a:t>
            </a:r>
            <a:r>
              <a:rPr lang="uk-UA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:</a:t>
            </a:r>
            <a:endParaRPr lang="uk-UA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1815746" y="2636912"/>
            <a:ext cx="5832648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online</a:t>
            </a:r>
            <a:r>
              <a:rPr lang="uk-UA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:</a:t>
            </a:r>
            <a:endParaRPr lang="uk-UA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156" y="3199187"/>
            <a:ext cx="4501916" cy="360598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266700"/>
            <a:ext cx="2843808" cy="1631381"/>
          </a:xfrm>
          <a:prstGeom prst="rect">
            <a:avLst/>
          </a:prstGeom>
        </p:spPr>
      </p:pic>
      <p:sp>
        <p:nvSpPr>
          <p:cNvPr id="12" name="Стрелка вправо 11"/>
          <p:cNvSpPr/>
          <p:nvPr/>
        </p:nvSpPr>
        <p:spPr>
          <a:xfrm>
            <a:off x="3491880" y="4581127"/>
            <a:ext cx="576064" cy="72008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4167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0138" y="116632"/>
            <a:ext cx="7520940" cy="548640"/>
          </a:xfrm>
          <a:effectLst>
            <a:outerShdw blurRad="50800" dist="50800" dir="5400000" algn="ctr" rotWithShape="0">
              <a:schemeClr val="tx1">
                <a:lumMod val="65000"/>
                <a:lumOff val="35000"/>
              </a:schemeClr>
            </a:outerShdw>
          </a:effectLst>
        </p:spPr>
        <p:txBody>
          <a:bodyPr/>
          <a:lstStyle/>
          <a:p>
            <a:pPr algn="ctr"/>
            <a:r>
              <a:rPr lang="uk-UA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Цільова</a:t>
            </a:r>
            <a:r>
              <a:rPr lang="uk-UA" b="1" dirty="0" smtClean="0">
                <a:latin typeface="Calibri" panose="020F0502020204030204" pitchFamily="34" charset="0"/>
              </a:rPr>
              <a:t> </a:t>
            </a:r>
            <a:r>
              <a:rPr lang="uk-UA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аудиторія</a:t>
            </a:r>
            <a:endParaRPr lang="uk-UA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056" y="2979053"/>
            <a:ext cx="1183992" cy="139098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81" y="2926727"/>
            <a:ext cx="2143424" cy="149563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664" y="5553911"/>
            <a:ext cx="1047059" cy="104705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158954"/>
            <a:ext cx="1080120" cy="103792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cxnSp>
        <p:nvCxnSpPr>
          <p:cNvPr id="16" name="Прямая со стрелкой 15"/>
          <p:cNvCxnSpPr>
            <a:stCxn id="5" idx="1"/>
            <a:endCxn id="7" idx="3"/>
          </p:cNvCxnSpPr>
          <p:nvPr/>
        </p:nvCxnSpPr>
        <p:spPr>
          <a:xfrm flipH="1" flipV="1">
            <a:off x="2430305" y="3674544"/>
            <a:ext cx="1510751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Рисунок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885" y="3274754"/>
            <a:ext cx="563995" cy="504234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cxnSp>
        <p:nvCxnSpPr>
          <p:cNvPr id="23" name="Прямая со стрелкой 22"/>
          <p:cNvCxnSpPr>
            <a:stCxn id="3" idx="1"/>
            <a:endCxn id="5" idx="3"/>
          </p:cNvCxnSpPr>
          <p:nvPr/>
        </p:nvCxnSpPr>
        <p:spPr>
          <a:xfrm flipH="1" flipV="1">
            <a:off x="5125048" y="3674545"/>
            <a:ext cx="1751208" cy="33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>
            <a:stCxn id="8" idx="0"/>
            <a:endCxn id="5" idx="2"/>
          </p:cNvCxnSpPr>
          <p:nvPr/>
        </p:nvCxnSpPr>
        <p:spPr>
          <a:xfrm flipH="1" flipV="1">
            <a:off x="4533052" y="4370036"/>
            <a:ext cx="24142" cy="11838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8" name="Рисунок 37"/>
          <p:cNvPicPr>
            <a:picLocks noChangeAspect="1"/>
          </p:cNvPicPr>
          <p:nvPr/>
        </p:nvPicPr>
        <p:blipFill>
          <a:blip r:embed="rId8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383" y="3356992"/>
            <a:ext cx="817538" cy="817538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39" name="TextBox 38"/>
          <p:cNvSpPr txBox="1"/>
          <p:nvPr/>
        </p:nvSpPr>
        <p:spPr>
          <a:xfrm>
            <a:off x="5193900" y="4617838"/>
            <a:ext cx="38341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uk-UA" sz="2000" b="1" u="sng" dirty="0" smtClean="0">
                <a:solidFill>
                  <a:schemeClr val="bg1"/>
                </a:solidFill>
                <a:latin typeface="Calibri" panose="020F0502020204030204" pitchFamily="34" charset="0"/>
              </a:rPr>
              <a:t>Ключові точки:</a:t>
            </a:r>
          </a:p>
          <a:p>
            <a:pPr marL="285750" indent="-285750" algn="r">
              <a:buFont typeface="Arial" charset="0"/>
              <a:buChar char="•"/>
            </a:pPr>
            <a:r>
              <a:rPr lang="uk-UA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безпека</a:t>
            </a:r>
          </a:p>
          <a:p>
            <a:pPr marL="285750" indent="-285750" algn="r">
              <a:buFont typeface="Arial" charset="0"/>
              <a:buChar char="•"/>
            </a:pPr>
            <a:r>
              <a:rPr lang="uk-UA" sz="2000" dirty="0">
                <a:solidFill>
                  <a:schemeClr val="bg1"/>
                </a:solidFill>
                <a:latin typeface="Calibri" panose="020F0502020204030204" pitchFamily="34" charset="0"/>
              </a:rPr>
              <a:t>с</a:t>
            </a:r>
            <a:r>
              <a:rPr lang="uk-UA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оціалізація</a:t>
            </a:r>
          </a:p>
          <a:p>
            <a:pPr marL="285750" indent="-285750" algn="r">
              <a:buFont typeface="Arial" charset="0"/>
              <a:buChar char="•"/>
            </a:pPr>
            <a:r>
              <a:rPr lang="uk-UA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Доступність 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$</a:t>
            </a:r>
            <a:endParaRPr lang="uk-UA" sz="2000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marL="285750" indent="-285750" algn="r">
              <a:buFont typeface="Arial" charset="0"/>
              <a:buChar char="•"/>
            </a:pPr>
            <a:r>
              <a:rPr lang="uk-UA" sz="2000" dirty="0">
                <a:solidFill>
                  <a:schemeClr val="bg1"/>
                </a:solidFill>
                <a:latin typeface="Calibri" panose="020F0502020204030204" pitchFamily="34" charset="0"/>
              </a:rPr>
              <a:t>Законність</a:t>
            </a:r>
            <a:endParaRPr lang="en-US" sz="2000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marL="285750" indent="-285750" algn="r">
              <a:buFont typeface="Arial" charset="0"/>
              <a:buChar char="•"/>
            </a:pPr>
            <a:r>
              <a:rPr lang="uk-UA" sz="2000" dirty="0" err="1" smtClean="0">
                <a:solidFill>
                  <a:schemeClr val="bg1"/>
                </a:solidFill>
                <a:latin typeface="Calibri" panose="020F0502020204030204" pitchFamily="34" charset="0"/>
              </a:rPr>
              <a:t>Взаємопідтримка</a:t>
            </a:r>
            <a:endParaRPr lang="uk-UA" sz="2000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1027" name="Picture 3" descr="C:\Users\V\AppData\Local\Microsoft\Windows\INetCache\IE\R8XLZ5JE\community[1].jpg"/>
          <p:cNvPicPr>
            <a:picLocks noChangeAspect="1" noChangeArrowheads="1"/>
          </p:cNvPicPr>
          <p:nvPr/>
        </p:nvPicPr>
        <p:blipFill rotWithShape="1">
          <a:blip r:embed="rId9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0244" b="73659" l="1563" r="9921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287" b="23892"/>
          <a:stretch/>
        </p:blipFill>
        <p:spPr bwMode="auto">
          <a:xfrm>
            <a:off x="3649042" y="1200243"/>
            <a:ext cx="176802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Прямая со стрелкой 30"/>
          <p:cNvCxnSpPr>
            <a:stCxn id="5" idx="0"/>
            <a:endCxn id="1027" idx="2"/>
          </p:cNvCxnSpPr>
          <p:nvPr/>
        </p:nvCxnSpPr>
        <p:spPr>
          <a:xfrm flipV="1">
            <a:off x="4533052" y="1809843"/>
            <a:ext cx="0" cy="1169210"/>
          </a:xfrm>
          <a:prstGeom prst="straightConnector1">
            <a:avLst/>
          </a:prstGeom>
          <a:ln w="57150">
            <a:solidFill>
              <a:srgbClr val="005426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4" name="Рисунок 43"/>
          <p:cNvPicPr>
            <a:picLocks noChangeAspect="1"/>
          </p:cNvPicPr>
          <p:nvPr/>
        </p:nvPicPr>
        <p:blipFill>
          <a:blip r:embed="rId11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013" y="4470175"/>
            <a:ext cx="720079" cy="7200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585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Етапи реалізації</a:t>
            </a:r>
            <a:endParaRPr lang="uk-UA" dirty="0"/>
          </a:p>
        </p:txBody>
      </p:sp>
      <p:graphicFrame>
        <p:nvGraphicFramePr>
          <p:cNvPr id="8" name="Схема 7"/>
          <p:cNvGraphicFramePr/>
          <p:nvPr>
            <p:extLst>
              <p:ext uri="{D42A27DB-BD31-4B8C-83A1-F6EECF244321}">
                <p14:modId xmlns:p14="http://schemas.microsoft.com/office/powerpoint/2010/main" val="3755473990"/>
              </p:ext>
            </p:extLst>
          </p:nvPr>
        </p:nvGraphicFramePr>
        <p:xfrm>
          <a:off x="179512" y="1052736"/>
          <a:ext cx="7416824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Прямоугольник 10"/>
          <p:cNvSpPr/>
          <p:nvPr/>
        </p:nvSpPr>
        <p:spPr>
          <a:xfrm>
            <a:off x="5330981" y="3212976"/>
            <a:ext cx="1728192" cy="19442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92080" y="3226611"/>
            <a:ext cx="15841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Одноразові поїздки</a:t>
            </a:r>
          </a:p>
          <a:p>
            <a:endParaRPr lang="uk-UA" dirty="0" smtClean="0"/>
          </a:p>
          <a:p>
            <a:r>
              <a:rPr lang="en-US" b="1" dirty="0" smtClean="0"/>
              <a:t>Real Time </a:t>
            </a:r>
            <a:r>
              <a:rPr lang="uk-UA" b="1" dirty="0" smtClean="0"/>
              <a:t>підвезення</a:t>
            </a:r>
            <a:endParaRPr lang="uk-UA" b="1" dirty="0"/>
          </a:p>
          <a:p>
            <a:endParaRPr lang="uk-UA" b="1" dirty="0" smtClean="0"/>
          </a:p>
        </p:txBody>
      </p:sp>
      <p:sp>
        <p:nvSpPr>
          <p:cNvPr id="13" name="Стрелка вверх 12"/>
          <p:cNvSpPr/>
          <p:nvPr/>
        </p:nvSpPr>
        <p:spPr>
          <a:xfrm>
            <a:off x="2267744" y="4509120"/>
            <a:ext cx="936104" cy="1440160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1600" dirty="0" smtClean="0">
                <a:solidFill>
                  <a:schemeClr val="tx1"/>
                </a:solidFill>
              </a:rPr>
              <a:t>Ми тут</a:t>
            </a:r>
            <a:endParaRPr lang="uk-UA" sz="1600" dirty="0">
              <a:solidFill>
                <a:schemeClr val="tx1"/>
              </a:solidFill>
            </a:endParaRPr>
          </a:p>
        </p:txBody>
      </p:sp>
      <p:sp>
        <p:nvSpPr>
          <p:cNvPr id="14" name="Стрелка вправо 13"/>
          <p:cNvSpPr/>
          <p:nvPr/>
        </p:nvSpPr>
        <p:spPr>
          <a:xfrm>
            <a:off x="2483768" y="980728"/>
            <a:ext cx="6408712" cy="576064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uk-UA" sz="2000" b="1" dirty="0" smtClean="0"/>
              <a:t>Вихід в інші міста (Чернівці, </a:t>
            </a:r>
            <a:r>
              <a:rPr lang="uk-UA" sz="2000" b="1" dirty="0" err="1" smtClean="0"/>
              <a:t>Франківськ</a:t>
            </a:r>
            <a:r>
              <a:rPr lang="uk-UA" sz="2000" b="1" dirty="0" smtClean="0"/>
              <a:t>, Тернопіль..)</a:t>
            </a:r>
            <a:endParaRPr lang="uk-UA" sz="2000" b="1" dirty="0"/>
          </a:p>
        </p:txBody>
      </p:sp>
    </p:spTree>
    <p:extLst>
      <p:ext uri="{BB962C8B-B14F-4D97-AF65-F5344CB8AC3E}">
        <p14:creationId xmlns:p14="http://schemas.microsoft.com/office/powerpoint/2010/main" val="406326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/>
          <p:cNvSpPr/>
          <p:nvPr/>
        </p:nvSpPr>
        <p:spPr>
          <a:xfrm>
            <a:off x="167950" y="454360"/>
            <a:ext cx="8868546" cy="5949280"/>
          </a:xfrm>
          <a:prstGeom prst="roundRect">
            <a:avLst>
              <a:gd name="adj" fmla="val 6176"/>
            </a:avLst>
          </a:prstGeom>
          <a:solidFill>
            <a:schemeClr val="accent1"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5576" y="0"/>
            <a:ext cx="7520940" cy="548640"/>
          </a:xfrm>
        </p:spPr>
        <p:txBody>
          <a:bodyPr/>
          <a:lstStyle/>
          <a:p>
            <a:r>
              <a:rPr lang="uk-UA" b="1" dirty="0" smtClean="0">
                <a:latin typeface="Calibri" panose="020F0502020204030204" pitchFamily="34" charset="0"/>
              </a:rPr>
              <a:t>Львів. Перші результати</a:t>
            </a:r>
            <a:endParaRPr lang="uk-UA" b="1" dirty="0">
              <a:latin typeface="Calibri" panose="020F050202020403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96786" y="454360"/>
            <a:ext cx="8739710" cy="5949280"/>
          </a:xfrm>
          <a:solidFill>
            <a:srgbClr val="002060">
              <a:alpha val="14000"/>
            </a:srgbClr>
          </a:solidFill>
        </p:spPr>
        <p:txBody>
          <a:bodyPr>
            <a:normAutofit/>
          </a:bodyPr>
          <a:lstStyle/>
          <a:p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7 000 підвезень було в 1й місяць старту</a:t>
            </a:r>
          </a:p>
          <a:p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Сьогодні (4й місяць проекту):</a:t>
            </a:r>
          </a:p>
          <a:p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Аудиторія: 	14 000 + в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Fb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групах Підвезу</a:t>
            </a:r>
          </a:p>
          <a:p>
            <a:r>
              <a:rPr lang="uk-U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	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~300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реєстрованих водіїв</a:t>
            </a:r>
          </a:p>
          <a:p>
            <a:r>
              <a:rPr lang="uk-U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	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~ 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500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реєстрованих пасажирів</a:t>
            </a:r>
          </a:p>
          <a:p>
            <a:r>
              <a:rPr lang="uk-U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	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~ 17 000 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охоплення постами в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Fb</a:t>
            </a:r>
            <a:endParaRPr lang="uk-UA" sz="2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r>
              <a:rPr lang="uk-U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	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~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1000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+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гостей/міс на сайті</a:t>
            </a:r>
          </a:p>
          <a:p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Географія: </a:t>
            </a:r>
          </a:p>
          <a:p>
            <a:r>
              <a:rPr lang="uk-U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Львів і передмістя</a:t>
            </a:r>
          </a:p>
          <a:p>
            <a:r>
              <a:rPr lang="uk-U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	Чернівці (ініціативна група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)</a:t>
            </a:r>
          </a:p>
          <a:p>
            <a:r>
              <a:rPr lang="uk-U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        перші реєстрації </a:t>
            </a:r>
            <a:r>
              <a:rPr lang="uk-U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в</a:t>
            </a:r>
            <a:r>
              <a:rPr lang="uk-UA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Києві, Харкові.. </a:t>
            </a:r>
            <a:endParaRPr lang="uk-UA" sz="2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endParaRPr lang="uk-UA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pic>
        <p:nvPicPr>
          <p:cNvPr id="4" name="Рисунок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3231976"/>
            <a:ext cx="3775563" cy="364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33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73" y="765277"/>
            <a:ext cx="8587037" cy="608253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Заголовок 1"/>
          <p:cNvSpPr txBox="1">
            <a:spLocks/>
          </p:cNvSpPr>
          <p:nvPr/>
        </p:nvSpPr>
        <p:spPr>
          <a:xfrm>
            <a:off x="871647" y="72480"/>
            <a:ext cx="3628345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dirty="0" err="1" smtClean="0">
                <a:solidFill>
                  <a:schemeClr val="bg1"/>
                </a:solidFill>
              </a:rPr>
              <a:t>Промо</a:t>
            </a:r>
            <a:r>
              <a:rPr lang="uk-UA" dirty="0" smtClean="0">
                <a:solidFill>
                  <a:schemeClr val="bg1"/>
                </a:solidFill>
              </a:rPr>
              <a:t> Матеріали</a:t>
            </a:r>
            <a:r>
              <a:rPr lang="uk-UA" dirty="0" smtClean="0">
                <a:solidFill>
                  <a:schemeClr val="bg1"/>
                </a:solidFill>
              </a:rPr>
              <a:t>:</a:t>
            </a:r>
            <a:endParaRPr lang="uk-UA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308304" y="355747"/>
            <a:ext cx="1237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Плакат  А3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24361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Углы">
  <a:themeElements>
    <a:clrScheme name="Углы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Углы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Угл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907</TotalTime>
  <Words>256</Words>
  <Application>Microsoft Office PowerPoint</Application>
  <PresentationFormat>Экран (4:3)</PresentationFormat>
  <Paragraphs>111</Paragraphs>
  <Slides>13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Углы</vt:lpstr>
      <vt:lpstr>Презентация PowerPoint</vt:lpstr>
      <vt:lpstr>Зранку на роботу!</vt:lpstr>
      <vt:lpstr>Доїзд на роботу сьогодні – це:</vt:lpstr>
      <vt:lpstr>Підвезення – це Альтернатива  через взаємодопомогу </vt:lpstr>
      <vt:lpstr>Презентация PowerPoint</vt:lpstr>
      <vt:lpstr>Цільова аудиторія</vt:lpstr>
      <vt:lpstr>Етапи реалізації</vt:lpstr>
      <vt:lpstr>Львів. Перші результати</vt:lpstr>
      <vt:lpstr>Презентация PowerPoint</vt:lpstr>
      <vt:lpstr>Презентация PowerPoint</vt:lpstr>
      <vt:lpstr>Інші матеріали</vt:lpstr>
      <vt:lpstr>Допомога нам потрібна: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Vasyl</dc:creator>
  <cp:lastModifiedBy>Vasyl</cp:lastModifiedBy>
  <cp:revision>53</cp:revision>
  <dcterms:created xsi:type="dcterms:W3CDTF">2015-10-11T08:45:49Z</dcterms:created>
  <dcterms:modified xsi:type="dcterms:W3CDTF">2015-10-29T01:03:37Z</dcterms:modified>
</cp:coreProperties>
</file>

<file path=docProps/thumbnail.jpeg>
</file>